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5" r:id="rId2"/>
    <p:sldId id="289" r:id="rId3"/>
    <p:sldId id="280" r:id="rId4"/>
    <p:sldId id="277" r:id="rId5"/>
    <p:sldId id="284" r:id="rId6"/>
    <p:sldId id="285" r:id="rId7"/>
    <p:sldId id="286" r:id="rId8"/>
    <p:sldId id="288" r:id="rId9"/>
    <p:sldId id="287" r:id="rId10"/>
    <p:sldId id="273" r:id="rId11"/>
    <p:sldId id="291" r:id="rId12"/>
    <p:sldId id="276" r:id="rId13"/>
    <p:sldId id="290" r:id="rId14"/>
    <p:sldId id="293" r:id="rId15"/>
    <p:sldId id="292" r:id="rId16"/>
    <p:sldId id="281" r:id="rId17"/>
    <p:sldId id="294" r:id="rId18"/>
    <p:sldId id="283" r:id="rId19"/>
    <p:sldId id="295" r:id="rId20"/>
    <p:sldId id="297" r:id="rId21"/>
    <p:sldId id="298" r:id="rId22"/>
    <p:sldId id="299" r:id="rId23"/>
    <p:sldId id="300" r:id="rId24"/>
    <p:sldId id="30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13" autoAdjust="0"/>
  </p:normalViewPr>
  <p:slideViewPr>
    <p:cSldViewPr snapToGrid="0">
      <p:cViewPr>
        <p:scale>
          <a:sx n="100" d="100"/>
          <a:sy n="100" d="100"/>
        </p:scale>
        <p:origin x="87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27C3B-B8EA-4B4D-94A8-D326D5925599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A37C0-1918-4CF2-9D75-22A58AFE7C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5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AF495-FA6E-85B7-3C3A-8A72635D1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E7C77-3EA6-1BE8-EAA1-5BF9DA474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C103C-250F-F6D2-09AC-32F94E11E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VIBE </a:t>
            </a:r>
            <a:r>
              <a:rPr lang="en-US" b="0" i="0" dirty="0">
                <a:effectLst/>
                <a:latin typeface="-apple-system"/>
              </a:rPr>
              <a:t>predicts the parameters of SMPL body model for each frame of an input video. </a:t>
            </a:r>
            <a:endParaRPr lang="en-CA" dirty="0"/>
          </a:p>
          <a:p>
            <a:r>
              <a:rPr lang="en-CA" dirty="0">
                <a:sym typeface="Wingdings" panose="05000000000000000000" pitchFamily="2" charset="2"/>
              </a:rPr>
              <a:t>Patient data</a:t>
            </a:r>
          </a:p>
          <a:p>
            <a:pPr marL="0" indent="0">
              <a:buNone/>
            </a:pPr>
            <a:r>
              <a:rPr lang="en-CA" dirty="0">
                <a:sym typeface="Wingdings" panose="05000000000000000000" pitchFamily="2" charset="2"/>
              </a:rPr>
              <a:t> is very limited…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F22FF-63D3-B615-9832-90786F2A2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44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5E3D3-362E-DD8C-D205-42289CFA5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E534A-D3C8-A50F-4008-B2C77D29F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2C8B7-CD73-5EFF-B415-9195EF095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num_t_points</a:t>
            </a:r>
            <a:r>
              <a:rPr lang="en-CA" dirty="0"/>
              <a:t>  </a:t>
            </a:r>
            <a:r>
              <a:rPr lang="en-US" dirty="0"/>
              <a:t>defines the temporal resolution of the movement primitives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ADC-B8D1-0B40-8E7F-AE33F582B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69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C384-D076-C666-85E5-611F547F7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24D39-8F4C-6C22-FC92-A70789A7A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8C82F-04DB-F33A-98E8-46CF64CE2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num_t_points</a:t>
            </a:r>
            <a:r>
              <a:rPr lang="en-CA" dirty="0"/>
              <a:t>  </a:t>
            </a:r>
            <a:r>
              <a:rPr lang="en-US" dirty="0"/>
              <a:t>defines the temporal resolution of the movement primitives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413C-8FA3-953A-14DE-BD94564B7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2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20 subjects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085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AdvOT1fb39b25"/>
              </a:rPr>
              <a:t>The joint angles of each movement sequence were partitioned into segments in the temporal dimension.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0167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3554A-EEC6-EAF9-DACA-107BFDF0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27BC4-AAD6-4C54-9395-6E790B8B9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FC546-241D-7ABA-7269-A7CA0A63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AdvOT1fb39b25"/>
              </a:rPr>
              <a:t>The model parameters, i.e., the</a:t>
            </a:r>
          </a:p>
          <a:p>
            <a:pPr algn="l"/>
            <a:r>
              <a:rPr lang="en-US" sz="1200" b="0" i="0" u="none" strike="noStrike" baseline="0" dirty="0">
                <a:latin typeface="AdvOT1fb39b25"/>
              </a:rPr>
              <a:t>weights and primitives,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2302C-A59F-F210-EF99-254623C18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184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942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stops when the relative gradient length becomes smaller than a threshold (5e-4) This indicates the optimization has converged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Two-Phase Optimization Process</a:t>
            </a:r>
            <a:r>
              <a:rPr lang="en-US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Phase 1 (Adam)</a:t>
            </a:r>
            <a:r>
              <a:rPr lang="en-US" dirty="0"/>
              <a:t>: The model is trained using the Adam optimizer for a specified number of steps (</a:t>
            </a:r>
            <a:r>
              <a:rPr lang="en-US" dirty="0" err="1"/>
              <a:t>adam_steps</a:t>
            </a:r>
            <a:r>
              <a:rPr lang="en-US" dirty="0"/>
              <a:t>, default 1000)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Phase 2 (L-BFGS)</a:t>
            </a:r>
            <a:r>
              <a:rPr lang="en-US" dirty="0"/>
              <a:t>: Following Adam optimization, L-BFGS is used for further refinement (</a:t>
            </a:r>
            <a:r>
              <a:rPr lang="en-US" dirty="0" err="1"/>
              <a:t>bfgs_steps</a:t>
            </a:r>
            <a:r>
              <a:rPr lang="en-US" dirty="0"/>
              <a:t>, default 1000)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each step, the model's loss is computed (negative log joint probability) and backpropagation is used to update the parameters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261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Based on the paper, e should get 95% VAF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184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num_t_points</a:t>
            </a:r>
            <a:r>
              <a:rPr lang="en-CA" dirty="0"/>
              <a:t>  </a:t>
            </a:r>
            <a:r>
              <a:rPr lang="en-US" dirty="0"/>
              <a:t>defines the temporal resolution of the movement primitives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840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C55F8-0D52-F420-31EA-D732310C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1546C-B856-FA0A-8DB4-80632508E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E8FB0-8091-86ED-AEDA-41AEDEAF9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num_t_points</a:t>
            </a:r>
            <a:r>
              <a:rPr lang="en-CA" dirty="0"/>
              <a:t>  </a:t>
            </a:r>
            <a:r>
              <a:rPr lang="en-US" dirty="0"/>
              <a:t>defines the temporal resolution of the movement primitives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80351-015C-912B-DCF6-96E101FF1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42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0B11-4A26-B47D-C6D1-BB1F9C570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1F3A5-1573-08BA-91CE-FAE5E6A0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5EF70-0BE6-CD95-1624-01CCFE16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14D3-23E4-D9D4-04D3-F805FF36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2FC2E-8A9F-FFE2-B1BA-4289B953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1762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0C8C-7210-A8B1-FB5F-8E240BDF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87E47-70A9-64D2-5EFE-A6B53AB69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DD8AD-939C-59CF-B100-8DE58582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4F9D-7E80-1582-336B-9E6A18B2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7C1DB-0DDD-3148-1C3A-73699A66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36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D5A67-AF0E-819B-A290-2C57D588B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B6F92-49A1-BFB1-7743-109B65192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190AB-D22C-0D70-3AA3-A376E1A3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9594E-BCC5-C231-7914-117C2E01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DABFE-9F0A-493B-996C-DCC67E8D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57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20A1-D6D4-7363-C987-FE6FE8ED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5A015-D750-3C12-0977-A21B44232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DE94-D77B-1EE0-51CF-CE398078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A90F-244C-E8AD-1218-2FC0767D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F40F2-FAE3-4BCF-C6A9-262D4B58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60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1808-B036-C90E-A140-ED0AAE61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01125-254C-CCE9-8948-4827D5BF7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78EAD-321E-B2BC-72BF-99941182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3F1B-3935-DFF9-59A4-73FF4D8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0B8E2-6BC1-A623-8112-531456C4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4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0826-625E-C621-4B4A-F7BC3BC3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C68B-9CDE-A386-1C84-440193804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13D9D-66B2-5C1A-0011-60FD0B6E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D6940-64D8-5E4A-E709-E574DB5F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74D54-9671-2387-B49D-D290D0B2C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93869-57CD-74BA-3A5D-54CBCDBD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06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10E-E3D2-0D1B-5CA9-44367642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2F25E-1ED2-3DF2-C11D-60978639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8209C-AA7C-79CC-2505-5A949A248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6432D-5300-3E5F-3356-8880DF9AD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2B294-2FD9-F016-5015-A78CF5C93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AF75F-8A7C-C022-4339-A6689E33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1EF11C-A1FF-C35D-8483-E3E5C28B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C8322-8711-5254-F15D-7B98F99F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223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D000-7F07-C104-3D58-C4658D56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12475-5D88-5F46-C45D-D7F62660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91D69-36B0-2D96-0419-A4A7DEE4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26BF6-2B7C-5FB2-D249-0FD509B6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11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48449-3C0C-749B-272A-A35E566B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B7F903-D239-A549-4AFC-D4346143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3D23C-A903-4384-961A-4ACAEB0E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67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DB49-7727-FC6E-6896-3932A79D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F0BA-D0AE-B49E-C8BD-ACC932CCA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839D5-1ECA-A9F3-F806-709904838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AC8C-037F-AA58-BB4D-48F506A5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C9188-BE4C-57E4-D65A-2AC9E4F2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D582C-CBFB-715B-DA08-91D2B273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86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3EE2-907F-34D8-B267-5B58D090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781C7-05F3-BB88-A4E6-609B9C4EC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0BBE6-F8B7-9495-70CF-A66AB6624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CEC14-8BC0-5668-F1F0-D38926BF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6F675-D639-552E-6729-74E4A523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002F8-C4AC-1182-25F7-BCA24FAF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1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52E3F-D085-A20A-CE5A-1FD77023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7C0B1-7ED9-7AA2-547A-43F2A0159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59955-5389-3A67-7EFD-CD4B91042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8DE98-3342-41B8-A05B-6B5612B3F411}" type="datetimeFigureOut">
              <a:rPr lang="en-CA" smtClean="0"/>
              <a:t>2025-04-14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AD18-C077-4CCF-B920-6EC7217C5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FB26-F85F-52B7-8B77-A314FE061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5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AAED-67CF-2985-3ED0-CE1958A6A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528" y="2882241"/>
            <a:ext cx="10254944" cy="1093518"/>
          </a:xfrm>
        </p:spPr>
        <p:txBody>
          <a:bodyPr>
            <a:noAutofit/>
          </a:bodyPr>
          <a:lstStyle/>
          <a:p>
            <a:br>
              <a:rPr lang="en-CA" sz="4000" dirty="0"/>
            </a:br>
            <a:r>
              <a:rPr lang="en-CA" sz="4000" dirty="0"/>
              <a:t>M</a:t>
            </a:r>
            <a:r>
              <a:rPr lang="en-US" sz="4000" dirty="0" err="1"/>
              <a:t>ovement</a:t>
            </a:r>
            <a:r>
              <a:rPr lang="en-US" sz="4000" dirty="0"/>
              <a:t> Primitive Analysis for Movement Recognition</a:t>
            </a:r>
            <a:br>
              <a:rPr lang="en-US" sz="4000" dirty="0"/>
            </a:br>
            <a:r>
              <a:rPr lang="en-US" sz="2000" dirty="0"/>
              <a:t>A Neuro-AI Pipeline Using </a:t>
            </a:r>
            <a:r>
              <a:rPr lang="en-US" sz="2000" dirty="0" err="1"/>
              <a:t>Markerless</a:t>
            </a:r>
            <a:r>
              <a:rPr lang="en-US" sz="2000" dirty="0"/>
              <a:t> Motion Capture</a:t>
            </a:r>
            <a:endParaRPr lang="en-CA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2C05E-7179-E69A-189A-37F017D5D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230" y="5034023"/>
            <a:ext cx="9144000" cy="1655762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CA" dirty="0">
                <a:solidFill>
                  <a:srgbClr val="7030A0"/>
                </a:solidFill>
              </a:rPr>
              <a:t>Arefeh Farahmandi</a:t>
            </a:r>
          </a:p>
          <a:p>
            <a:r>
              <a:rPr lang="en-CA" dirty="0">
                <a:solidFill>
                  <a:srgbClr val="7030A0"/>
                </a:solidFill>
              </a:rPr>
              <a:t>April 2025</a:t>
            </a:r>
          </a:p>
        </p:txBody>
      </p:sp>
      <p:pic>
        <p:nvPicPr>
          <p:cNvPr id="5" name="Picture 4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DC7264B-5BFE-EAC8-757B-65776E5A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317241"/>
            <a:ext cx="1979840" cy="872770"/>
          </a:xfrm>
          <a:prstGeom prst="rect">
            <a:avLst/>
          </a:prstGeom>
        </p:spPr>
      </p:pic>
      <p:pic>
        <p:nvPicPr>
          <p:cNvPr id="7" name="Picture 6" descr="A picture containing logo, symbol, emblem, trademark&#10;&#10;Description automatically generated">
            <a:extLst>
              <a:ext uri="{FF2B5EF4-FFF2-40B4-BE49-F238E27FC236}">
                <a16:creationId xmlns:a16="http://schemas.microsoft.com/office/drawing/2014/main" id="{F858BF41-443B-D6E0-8883-D1AE1D7C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64" y="168215"/>
            <a:ext cx="1659275" cy="12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0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C591-8CB1-A934-D9C0-4B6511D1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TMP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83118-1E47-3D36-5512-B3056076B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5" y="1439229"/>
            <a:ext cx="7117513" cy="4615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FCF913-40D6-D105-2AAE-A08D821E9631}"/>
              </a:ext>
            </a:extLst>
          </p:cNvPr>
          <p:cNvSpPr txBox="1"/>
          <p:nvPr/>
        </p:nvSpPr>
        <p:spPr>
          <a:xfrm>
            <a:off x="8388321" y="6040369"/>
            <a:ext cx="2435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Leh et al (2023)</a:t>
            </a:r>
          </a:p>
        </p:txBody>
      </p:sp>
    </p:spTree>
    <p:extLst>
      <p:ext uri="{BB962C8B-B14F-4D97-AF65-F5344CB8AC3E}">
        <p14:creationId xmlns:p14="http://schemas.microsoft.com/office/powerpoint/2010/main" val="64132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EA53-927F-1AB2-9E1B-BD8E0E78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B899D-0AB6-4249-5C8B-34C7C29C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Optimization:</a:t>
            </a:r>
            <a:r>
              <a:rPr lang="en-US" dirty="0"/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Adam optimizer for initial optimization (faster but less precise)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L-BFGS optimizer for fine-tuning (slower but more precise)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Loss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Minimizing the negative log joint probability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Monitoring</a:t>
            </a:r>
            <a:r>
              <a:rPr lang="en-US" dirty="0"/>
              <a:t>:</a:t>
            </a:r>
          </a:p>
          <a:p>
            <a:pPr lvl="1"/>
            <a:r>
              <a:rPr lang="en-CA" dirty="0"/>
              <a:t>Learning curve and VAF (Variance Accounted For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Evaluation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VAF &amp; Laplace approx. of joint prob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351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6689-6EF5-0B65-6E59-C8B4362A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1995C-4CFB-58A7-C911-C0F11089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Steps that didn’t work:</a:t>
            </a:r>
          </a:p>
          <a:p>
            <a:pPr>
              <a:buFontTx/>
              <a:buChar char="-"/>
            </a:pPr>
            <a:r>
              <a:rPr lang="en-CA" dirty="0"/>
              <a:t>Feed all motions to one TMP model once: VAF = 30%</a:t>
            </a:r>
          </a:p>
          <a:p>
            <a:pPr>
              <a:buFontTx/>
              <a:buChar char="-"/>
            </a:pPr>
            <a:r>
              <a:rPr lang="en-CA" dirty="0"/>
              <a:t>Limited data samples (40 subjects for now)</a:t>
            </a:r>
          </a:p>
          <a:p>
            <a:r>
              <a:rPr lang="en-CA" dirty="0"/>
              <a:t>Current stage: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Single motion extraction for each subject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Segmentation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Feed all segments into a TMP model for each motion</a:t>
            </a:r>
          </a:p>
          <a:p>
            <a:pPr lvl="1"/>
            <a:r>
              <a:rPr lang="en-CA" dirty="0"/>
              <a:t>VAF = 70-80%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747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0DBA-2FB4-641E-416B-23477DD88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87" y="516829"/>
            <a:ext cx="4955784" cy="4351338"/>
          </a:xfrm>
        </p:spPr>
        <p:txBody>
          <a:bodyPr>
            <a:normAutofit/>
          </a:bodyPr>
          <a:lstStyle/>
          <a:p>
            <a:r>
              <a:rPr lang="en-CA" sz="1800" dirty="0"/>
              <a:t>Motion=walking </a:t>
            </a:r>
          </a:p>
          <a:p>
            <a:r>
              <a:rPr lang="en-CA" sz="1800" dirty="0" err="1"/>
              <a:t>num_mp</a:t>
            </a:r>
            <a:r>
              <a:rPr lang="en-CA" sz="1800" dirty="0"/>
              <a:t> = 10 , </a:t>
            </a:r>
            <a:r>
              <a:rPr lang="en-CA" sz="1800" dirty="0" err="1"/>
              <a:t>num_t_points</a:t>
            </a:r>
            <a:r>
              <a:rPr lang="en-CA" sz="1800" dirty="0"/>
              <a:t> = 30</a:t>
            </a:r>
          </a:p>
          <a:p>
            <a:r>
              <a:rPr lang="en-CA" sz="1800" dirty="0"/>
              <a:t>VAF = 80%</a:t>
            </a:r>
          </a:p>
        </p:txBody>
      </p:sp>
      <p:pic>
        <p:nvPicPr>
          <p:cNvPr id="14" name="Picture 13" descr="A graph of a walking model&#10;&#10;AI-generated content may be incorrect.">
            <a:extLst>
              <a:ext uri="{FF2B5EF4-FFF2-40B4-BE49-F238E27FC236}">
                <a16:creationId xmlns:a16="http://schemas.microsoft.com/office/drawing/2014/main" id="{82E98245-FB56-CD9F-4CB5-53AD1F23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" y="1646415"/>
            <a:ext cx="5751587" cy="4517145"/>
          </a:xfrm>
          <a:prstGeom prst="rect">
            <a:avLst/>
          </a:prstGeom>
        </p:spPr>
      </p:pic>
      <p:pic>
        <p:nvPicPr>
          <p:cNvPr id="18" name="Picture 17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D2E026F5-FD19-8E23-5884-C1C96CAD9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88" y="1646415"/>
            <a:ext cx="5760731" cy="45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40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0C710-2182-1105-18BE-84108974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9BF35A-1176-DA4D-FA89-6AFFEE33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69" y="523348"/>
            <a:ext cx="3625603" cy="3086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FEA87-06EA-5AC7-08A8-FF49DD415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25" y="523349"/>
            <a:ext cx="3523353" cy="299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E4B1A-6328-C0D5-448B-393A2EAA5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069" y="3665714"/>
            <a:ext cx="3625603" cy="3039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2EDFB-47A1-6E20-8949-6B0CC4929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175" y="3665714"/>
            <a:ext cx="3625603" cy="30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5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9677-CFE6-277F-0D0D-69F6CB32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MP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67901-FCEA-33CE-A737-7C592A23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1" y="2193850"/>
            <a:ext cx="3987142" cy="343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1808A7-CE66-B442-7203-CF5B2546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82" y="2442865"/>
            <a:ext cx="6885824" cy="33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75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7B7F-B1F0-B342-2BDF-2688D319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Weights distribution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F616-E188-5F62-375B-7D0563ED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9" y="1690688"/>
            <a:ext cx="9285962" cy="5110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A12C7-4AF2-402F-71FA-B7B5D199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10" y="3350712"/>
            <a:ext cx="933580" cy="1219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BEC5D-2F6D-B7FD-7133-2473E65423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723"/>
          <a:stretch/>
        </p:blipFill>
        <p:spPr>
          <a:xfrm>
            <a:off x="4524518" y="1385751"/>
            <a:ext cx="3543795" cy="3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7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1CB4-F17B-73D1-B10C-8E3EC10F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CB6A-C5B0-E944-05BB-E075F24B2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87" y="516829"/>
            <a:ext cx="4955784" cy="4351338"/>
          </a:xfrm>
        </p:spPr>
        <p:txBody>
          <a:bodyPr>
            <a:normAutofit/>
          </a:bodyPr>
          <a:lstStyle/>
          <a:p>
            <a:r>
              <a:rPr lang="en-CA" sz="1800" dirty="0"/>
              <a:t>Motion= </a:t>
            </a:r>
            <a:r>
              <a:rPr lang="en-CA" sz="1800" dirty="0" err="1"/>
              <a:t>vertical_jumping</a:t>
            </a:r>
            <a:r>
              <a:rPr lang="en-CA" sz="1800" dirty="0"/>
              <a:t> , 241 segments </a:t>
            </a:r>
          </a:p>
          <a:p>
            <a:r>
              <a:rPr lang="en-CA" sz="1800" dirty="0" err="1"/>
              <a:t>num_mp</a:t>
            </a:r>
            <a:r>
              <a:rPr lang="en-CA" sz="1800" dirty="0"/>
              <a:t> = 10 , </a:t>
            </a:r>
            <a:r>
              <a:rPr lang="en-CA" sz="1800" dirty="0" err="1"/>
              <a:t>num_t_points</a:t>
            </a:r>
            <a:r>
              <a:rPr lang="en-CA" sz="1800" dirty="0"/>
              <a:t> = 30</a:t>
            </a:r>
          </a:p>
          <a:p>
            <a:r>
              <a:rPr lang="en-CA" sz="1800" dirty="0"/>
              <a:t>VAF = 67%</a:t>
            </a:r>
          </a:p>
        </p:txBody>
      </p:sp>
      <p:pic>
        <p:nvPicPr>
          <p:cNvPr id="4" name="Picture 3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A62F29BB-DD89-921A-AEFC-15AE0610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3" y="1809984"/>
            <a:ext cx="5760731" cy="4517145"/>
          </a:xfrm>
          <a:prstGeom prst="rect">
            <a:avLst/>
          </a:prstGeom>
        </p:spPr>
      </p:pic>
      <p:pic>
        <p:nvPicPr>
          <p:cNvPr id="6" name="Picture 5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129A4FD5-38DF-3FA4-062F-A261D6ACB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18" y="1809984"/>
            <a:ext cx="5577641" cy="43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97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6E55-DC23-F20A-F78A-E7000CB3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graph with a blue line&#10;&#10;AI-generated content may be incorrect.">
            <a:extLst>
              <a:ext uri="{FF2B5EF4-FFF2-40B4-BE49-F238E27FC236}">
                <a16:creationId xmlns:a16="http://schemas.microsoft.com/office/drawing/2014/main" id="{707FAC47-1102-F6F9-7983-4E2F39A09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2" y="0"/>
            <a:ext cx="4567767" cy="3425826"/>
          </a:xfrm>
        </p:spPr>
      </p:pic>
      <p:pic>
        <p:nvPicPr>
          <p:cNvPr id="7" name="Picture 6" descr="A graph with a line&#10;&#10;AI-generated content may be incorrect.">
            <a:extLst>
              <a:ext uri="{FF2B5EF4-FFF2-40B4-BE49-F238E27FC236}">
                <a16:creationId xmlns:a16="http://schemas.microsoft.com/office/drawing/2014/main" id="{95CF9BE9-48D9-FA95-7586-1E38B6812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2" y="3359788"/>
            <a:ext cx="4567768" cy="3425826"/>
          </a:xfrm>
          <a:prstGeom prst="rect">
            <a:avLst/>
          </a:prstGeom>
        </p:spPr>
      </p:pic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3BEBB77B-C9CA-4995-2968-90468956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1" y="1"/>
            <a:ext cx="4567767" cy="3425825"/>
          </a:xfrm>
          <a:prstGeom prst="rect">
            <a:avLst/>
          </a:prstGeom>
        </p:spPr>
      </p:pic>
      <p:pic>
        <p:nvPicPr>
          <p:cNvPr id="11" name="Picture 10" descr="A graph with a blue line&#10;&#10;AI-generated content may be incorrect.">
            <a:extLst>
              <a:ext uri="{FF2B5EF4-FFF2-40B4-BE49-F238E27FC236}">
                <a16:creationId xmlns:a16="http://schemas.microsoft.com/office/drawing/2014/main" id="{DE2F3A8D-5495-6D9E-87F9-8BB39908A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0" y="3359787"/>
            <a:ext cx="4567769" cy="34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60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5289-BBDB-09CE-F850-32596DE2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MP visualization</a:t>
            </a: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81825AC-2B2E-7DE0-7A13-223AA1213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" y="2085974"/>
            <a:ext cx="5274735" cy="39560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DF963-05A5-3D08-EEBC-7B607F59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2627122"/>
            <a:ext cx="6730192" cy="32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6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1E8B-BC0F-B616-95AF-0DCC42BD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Movement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8576-E2E0-8AB9-BCB0-ED01C9EBF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are primitives that distinguish different movements?</a:t>
            </a:r>
          </a:p>
          <a:p>
            <a:r>
              <a:rPr lang="en-CA" dirty="0"/>
              <a:t>Are those primitives aligning with our movement perception?</a:t>
            </a:r>
          </a:p>
          <a:p>
            <a:r>
              <a:rPr lang="en-CA" dirty="0"/>
              <a:t>Can we use these primitives to enhance ML applications?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000000"/>
                </a:solidFill>
                <a:latin typeface="Aptos" panose="020B0004020202020204" pitchFamily="34" charset="0"/>
              </a:rPr>
              <a:t>Mo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vements decomposed into fundamental building blocks called movement primitives, which the nervous system combines flexibly to produce coordinated actions. (Knopp et al. </a:t>
            </a:r>
            <a:r>
              <a:rPr lang="en-US" sz="2400" b="1" i="1" dirty="0">
                <a:solidFill>
                  <a:srgbClr val="000000"/>
                </a:solidFill>
                <a:latin typeface="Aptos" panose="020B0004020202020204" pitchFamily="34" charset="0"/>
              </a:rPr>
              <a:t>2020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  <a:endParaRPr lang="en-US" sz="2400" b="1" i="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61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8F417-0F22-97EB-4028-03A9E037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335E-1B66-AB96-D5E1-992DEF72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Weights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566D8B-69BF-21BC-BB13-7BBA6907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10" y="3350712"/>
            <a:ext cx="933580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E660F-F739-C895-30D2-68F30604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"/>
          <a:stretch/>
        </p:blipFill>
        <p:spPr>
          <a:xfrm>
            <a:off x="1638300" y="1614488"/>
            <a:ext cx="8695071" cy="46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24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4F18F-BC30-3329-46A6-7F004B310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36AB-FF10-E697-C751-6CFC06806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87" y="516829"/>
            <a:ext cx="4955784" cy="1026221"/>
          </a:xfrm>
        </p:spPr>
        <p:txBody>
          <a:bodyPr>
            <a:normAutofit lnSpcReduction="10000"/>
          </a:bodyPr>
          <a:lstStyle/>
          <a:p>
            <a:r>
              <a:rPr lang="en-CA" sz="1800" dirty="0"/>
              <a:t>Motion=</a:t>
            </a:r>
            <a:r>
              <a:rPr lang="en-CA" sz="1800" dirty="0" err="1"/>
              <a:t>hand_waving</a:t>
            </a:r>
            <a:r>
              <a:rPr lang="en-CA" sz="1800" dirty="0"/>
              <a:t> , 224 segments </a:t>
            </a:r>
          </a:p>
          <a:p>
            <a:r>
              <a:rPr lang="en-CA" sz="1800" dirty="0" err="1"/>
              <a:t>num_mp</a:t>
            </a:r>
            <a:r>
              <a:rPr lang="en-CA" sz="1800" dirty="0"/>
              <a:t> = 10 , </a:t>
            </a:r>
            <a:r>
              <a:rPr lang="en-CA" sz="1800" dirty="0" err="1"/>
              <a:t>num_t_points</a:t>
            </a:r>
            <a:r>
              <a:rPr lang="en-CA" sz="1800" dirty="0"/>
              <a:t> = 30</a:t>
            </a:r>
          </a:p>
          <a:p>
            <a:r>
              <a:rPr lang="en-CA" sz="1800" dirty="0"/>
              <a:t>VAF = 70%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FE67607E-A0F3-69FD-D0D8-C1F5AF6E8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2" y="1543050"/>
            <a:ext cx="5292493" cy="4156585"/>
          </a:xfrm>
          <a:prstGeom prst="rect">
            <a:avLst/>
          </a:prstGeom>
        </p:spPr>
      </p:pic>
      <p:pic>
        <p:nvPicPr>
          <p:cNvPr id="6" name="Picture 5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6249A4ED-05FF-1DDC-35DA-CDEE4D9EA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77" y="1549648"/>
            <a:ext cx="5292493" cy="41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345E-1610-81D8-4D76-7777F2A0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 descr="A graph with a line&#10;&#10;AI-generated content may be incorrect.">
            <a:extLst>
              <a:ext uri="{FF2B5EF4-FFF2-40B4-BE49-F238E27FC236}">
                <a16:creationId xmlns:a16="http://schemas.microsoft.com/office/drawing/2014/main" id="{2FB169FF-79A4-2FE4-2A70-705691F3C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2" y="3306801"/>
            <a:ext cx="4112734" cy="3084551"/>
          </a:xfrm>
        </p:spPr>
      </p:pic>
      <p:pic>
        <p:nvPicPr>
          <p:cNvPr id="7" name="Picture 6" descr="A graph with a blue line&#10;&#10;AI-generated content may be incorrect.">
            <a:extLst>
              <a:ext uri="{FF2B5EF4-FFF2-40B4-BE49-F238E27FC236}">
                <a16:creationId xmlns:a16="http://schemas.microsoft.com/office/drawing/2014/main" id="{C5A5162F-38F8-EFDA-405F-78C45A0E3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" y="264243"/>
            <a:ext cx="3949803" cy="2962352"/>
          </a:xfrm>
          <a:prstGeom prst="rect">
            <a:avLst/>
          </a:prstGeom>
        </p:spPr>
      </p:pic>
      <p:pic>
        <p:nvPicPr>
          <p:cNvPr id="9" name="Picture 8" descr="A graph with a blue line&#10;&#10;AI-generated content may be incorrect.">
            <a:extLst>
              <a:ext uri="{FF2B5EF4-FFF2-40B4-BE49-F238E27FC236}">
                <a16:creationId xmlns:a16="http://schemas.microsoft.com/office/drawing/2014/main" id="{5A083363-400C-FA4D-6629-E7123F5D9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290" y="264243"/>
            <a:ext cx="4135762" cy="3101822"/>
          </a:xfrm>
          <a:prstGeom prst="rect">
            <a:avLst/>
          </a:prstGeom>
        </p:spPr>
      </p:pic>
      <p:pic>
        <p:nvPicPr>
          <p:cNvPr id="11" name="Picture 10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4F4C4E92-5177-9B5A-DD8C-3CD4EE69C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23" y="3226595"/>
            <a:ext cx="4135761" cy="31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41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D671-7D6A-D6C4-DB3D-BF21AAE4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MP visualization</a:t>
            </a:r>
          </a:p>
        </p:txBody>
      </p:sp>
      <p:pic>
        <p:nvPicPr>
          <p:cNvPr id="5" name="Content Placeholder 4" descr="A graph of lines and numbers&#10;&#10;AI-generated content may be incorrect.">
            <a:extLst>
              <a:ext uri="{FF2B5EF4-FFF2-40B4-BE49-F238E27FC236}">
                <a16:creationId xmlns:a16="http://schemas.microsoft.com/office/drawing/2014/main" id="{EB53E72C-CB74-3A76-4D4E-12A12298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39925"/>
            <a:ext cx="5420784" cy="40655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EDFD4-80F3-E841-A6C7-2E9B97E6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57" y="2379524"/>
            <a:ext cx="6882594" cy="33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19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6113-1C4D-C7BC-A72F-BF2D3B0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4B18-71C3-92A7-5A48-8F0FB260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Weights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8F5ABD-EE16-D124-CBD4-2BEFD36A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10" y="3350712"/>
            <a:ext cx="933580" cy="1219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45355-5DE6-FBE6-C4F6-92F93991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00" y="1602090"/>
            <a:ext cx="8944799" cy="48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2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6775-F88A-22DD-83C4-675BDA2E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257" y="3067381"/>
            <a:ext cx="10515600" cy="1325563"/>
          </a:xfrm>
        </p:spPr>
        <p:txBody>
          <a:bodyPr/>
          <a:lstStyle/>
          <a:p>
            <a:r>
              <a:rPr lang="en-CA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56EC-18CD-630C-521F-9FE9800F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813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0806C-D7DE-E8DC-683F-81E418791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7C30-5F07-FC49-DC26-D77E9F99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43FC-D9E4-18E4-615F-509524E8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CA" dirty="0">
                <a:sym typeface="Wingdings" panose="05000000000000000000" pitchFamily="2" charset="2"/>
              </a:rPr>
              <a:t>TMP model requires 3D pose motion data</a:t>
            </a:r>
          </a:p>
          <a:p>
            <a:r>
              <a:rPr lang="en-CA" dirty="0"/>
              <a:t>VIBE </a:t>
            </a:r>
            <a:r>
              <a:rPr lang="en-CA" dirty="0">
                <a:sym typeface="Wingdings" panose="05000000000000000000" pitchFamily="2" charset="2"/>
              </a:rPr>
              <a:t>: requires multiple view videos </a:t>
            </a:r>
            <a:endParaRPr lang="en-CA" dirty="0"/>
          </a:p>
          <a:p>
            <a:r>
              <a:rPr lang="en-CA" dirty="0" err="1"/>
              <a:t>DeepLabCut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: requires multiple Camera Calibration</a:t>
            </a:r>
          </a:p>
          <a:p>
            <a:r>
              <a:rPr lang="en-CA" b="1" dirty="0" err="1">
                <a:sym typeface="Wingdings" panose="05000000000000000000" pitchFamily="2" charset="2"/>
              </a:rPr>
              <a:t>Mmpose</a:t>
            </a:r>
            <a:r>
              <a:rPr lang="en-CA" dirty="0">
                <a:sym typeface="Wingdings" panose="05000000000000000000" pitchFamily="2" charset="2"/>
              </a:rPr>
              <a:t> : </a:t>
            </a:r>
            <a:r>
              <a:rPr lang="en-CA" dirty="0" err="1">
                <a:sym typeface="Wingdings" panose="05000000000000000000" pitchFamily="2" charset="2"/>
              </a:rPr>
              <a:t>Powefool</a:t>
            </a:r>
            <a:r>
              <a:rPr lang="en-CA" dirty="0">
                <a:sym typeface="Wingdings" panose="05000000000000000000" pitchFamily="2" charset="2"/>
              </a:rPr>
              <a:t> toolbox for 3D pose extraction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5F7445-AD16-BDFB-99CA-242EC6E2358B}"/>
              </a:ext>
            </a:extLst>
          </p:cNvPr>
          <p:cNvSpPr/>
          <p:nvPr/>
        </p:nvSpPr>
        <p:spPr>
          <a:xfrm>
            <a:off x="1016000" y="1866265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2D Video</a:t>
            </a:r>
            <a:endParaRPr lang="en-CA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7AF331-8134-6A5A-ECA2-91BBA1D4490A}"/>
              </a:ext>
            </a:extLst>
          </p:cNvPr>
          <p:cNvSpPr/>
          <p:nvPr/>
        </p:nvSpPr>
        <p:spPr>
          <a:xfrm>
            <a:off x="2521340" y="2081340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DD9B8C-4E31-54C3-9101-0B6D2E4F781D}"/>
              </a:ext>
            </a:extLst>
          </p:cNvPr>
          <p:cNvSpPr/>
          <p:nvPr/>
        </p:nvSpPr>
        <p:spPr>
          <a:xfrm>
            <a:off x="3236840" y="1866265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pose</a:t>
            </a:r>
            <a:endParaRPr lang="en-CA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69A972-B11C-3258-6561-433F7C39BBCA}"/>
              </a:ext>
            </a:extLst>
          </p:cNvPr>
          <p:cNvSpPr/>
          <p:nvPr/>
        </p:nvSpPr>
        <p:spPr>
          <a:xfrm>
            <a:off x="7709817" y="1806575"/>
            <a:ext cx="1663980" cy="8258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TMP model</a:t>
            </a:r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96856B-9A73-AAD4-57FB-F12E966388A1}"/>
              </a:ext>
            </a:extLst>
          </p:cNvPr>
          <p:cNvSpPr/>
          <p:nvPr/>
        </p:nvSpPr>
        <p:spPr>
          <a:xfrm>
            <a:off x="10078720" y="1874044"/>
            <a:ext cx="1442720" cy="6908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primitives</a:t>
            </a:r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CBD398-D418-1B3F-338A-7393F6CF4EE6}"/>
              </a:ext>
            </a:extLst>
          </p:cNvPr>
          <p:cNvSpPr/>
          <p:nvPr/>
        </p:nvSpPr>
        <p:spPr>
          <a:xfrm>
            <a:off x="5481298" y="1874044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Capture</a:t>
            </a:r>
            <a:endParaRPr lang="en-CA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2AE268-9E5B-B316-C5E0-21AAB264FA48}"/>
              </a:ext>
            </a:extLst>
          </p:cNvPr>
          <p:cNvSpPr/>
          <p:nvPr/>
        </p:nvSpPr>
        <p:spPr>
          <a:xfrm>
            <a:off x="4813498" y="2066925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835202-3FE0-E11E-F506-83A612B370DD}"/>
              </a:ext>
            </a:extLst>
          </p:cNvPr>
          <p:cNvSpPr/>
          <p:nvPr/>
        </p:nvSpPr>
        <p:spPr>
          <a:xfrm>
            <a:off x="9414104" y="2075692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70E52C4-34FE-5A66-50AC-3D6BF2944119}"/>
              </a:ext>
            </a:extLst>
          </p:cNvPr>
          <p:cNvSpPr/>
          <p:nvPr/>
        </p:nvSpPr>
        <p:spPr>
          <a:xfrm>
            <a:off x="7045201" y="2066925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06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B187-28FB-16B7-AFD0-A5E3F1A4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Processing</a:t>
            </a:r>
          </a:p>
        </p:txBody>
      </p:sp>
      <p:pic>
        <p:nvPicPr>
          <p:cNvPr id="8" name="Content Placeholder 4" descr="A diagram of a grid with lines and dots&#10;&#10;AI-generated content may be incorrect.">
            <a:extLst>
              <a:ext uri="{FF2B5EF4-FFF2-40B4-BE49-F238E27FC236}">
                <a16:creationId xmlns:a16="http://schemas.microsoft.com/office/drawing/2014/main" id="{F13A22EF-38CF-0DD4-91C8-8FFB4E7D0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67" y="2756859"/>
            <a:ext cx="3024901" cy="318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DF69A-CEF3-B0DB-0526-247BCD4D0AB3}"/>
              </a:ext>
            </a:extLst>
          </p:cNvPr>
          <p:cNvSpPr txBox="1"/>
          <p:nvPr/>
        </p:nvSpPr>
        <p:spPr>
          <a:xfrm>
            <a:off x="1837523" y="239858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1-Original 2D  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6386B-33CB-FDAA-AA33-FE244D0234F2}"/>
              </a:ext>
            </a:extLst>
          </p:cNvPr>
          <p:cNvSpPr txBox="1"/>
          <p:nvPr/>
        </p:nvSpPr>
        <p:spPr>
          <a:xfrm>
            <a:off x="8781471" y="2391789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3-Motion Capture .</a:t>
            </a:r>
            <a:r>
              <a:rPr lang="en-CA" dirty="0" err="1"/>
              <a:t>bvh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90A0C-BF28-7E94-7578-66C3C766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59" y="2821498"/>
            <a:ext cx="2034355" cy="3071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498A1E-025E-FFDE-CFA4-7198BFC682B5}"/>
              </a:ext>
            </a:extLst>
          </p:cNvPr>
          <p:cNvSpPr txBox="1"/>
          <p:nvPr/>
        </p:nvSpPr>
        <p:spPr>
          <a:xfrm>
            <a:off x="5541452" y="2398581"/>
            <a:ext cx="261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2-MMpose 3D extraction</a:t>
            </a:r>
          </a:p>
        </p:txBody>
      </p:sp>
      <p:pic>
        <p:nvPicPr>
          <p:cNvPr id="9" name="Content Placeholder 8" descr="A person standing in a room&#10;&#10;AI-generated content may be incorrect.">
            <a:extLst>
              <a:ext uri="{FF2B5EF4-FFF2-40B4-BE49-F238E27FC236}">
                <a16:creationId xmlns:a16="http://schemas.microsoft.com/office/drawing/2014/main" id="{F998DAE5-9DEC-A245-B955-998F774CB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5239"/>
            <a:ext cx="4113607" cy="3085205"/>
          </a:xfrm>
        </p:spPr>
      </p:pic>
    </p:spTree>
    <p:extLst>
      <p:ext uri="{BB962C8B-B14F-4D97-AF65-F5344CB8AC3E}">
        <p14:creationId xmlns:p14="http://schemas.microsoft.com/office/powerpoint/2010/main" val="279532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AD87552-B9A1-4171-483B-F8B270D0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4"/>
          <a:stretch/>
        </p:blipFill>
        <p:spPr>
          <a:xfrm>
            <a:off x="3990213" y="777240"/>
            <a:ext cx="7745775" cy="559308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EE45-AA58-B2C9-94EA-1AD019C1E041}"/>
              </a:ext>
            </a:extLst>
          </p:cNvPr>
          <p:cNvSpPr txBox="1">
            <a:spLocks/>
          </p:cNvSpPr>
          <p:nvPr/>
        </p:nvSpPr>
        <p:spPr>
          <a:xfrm>
            <a:off x="746760" y="1690688"/>
            <a:ext cx="3472666" cy="439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3D data pose</a:t>
            </a:r>
          </a:p>
          <a:p>
            <a:r>
              <a:rPr lang="en-US" sz="2400" dirty="0"/>
              <a:t>Motion: walking</a:t>
            </a:r>
          </a:p>
          <a:p>
            <a:r>
              <a:rPr lang="en-US" sz="2400" dirty="0" err="1"/>
              <a:t>Subject_id</a:t>
            </a:r>
            <a:r>
              <a:rPr lang="en-US" sz="2400" dirty="0"/>
              <a:t> : 27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DB11741A-00A1-C787-C86B-570BA682A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8" r="-520" b="65232"/>
          <a:stretch/>
        </p:blipFill>
        <p:spPr>
          <a:xfrm>
            <a:off x="3344945" y="4280960"/>
            <a:ext cx="645268" cy="19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showing different colored lines&#10;&#10;AI-generated content may be incorrect.">
            <a:extLst>
              <a:ext uri="{FF2B5EF4-FFF2-40B4-BE49-F238E27FC236}">
                <a16:creationId xmlns:a16="http://schemas.microsoft.com/office/drawing/2014/main" id="{D51EA61B-3219-8E97-7DD4-8A87217D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25" y="1081425"/>
            <a:ext cx="8147348" cy="50920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F137-42D5-CD33-A425-D2A48F763B53}"/>
              </a:ext>
            </a:extLst>
          </p:cNvPr>
          <p:cNvSpPr txBox="1">
            <a:spLocks/>
          </p:cNvSpPr>
          <p:nvPr/>
        </p:nvSpPr>
        <p:spPr>
          <a:xfrm>
            <a:off x="517189" y="1386503"/>
            <a:ext cx="3429337" cy="439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Joint trajectory across all subjects</a:t>
            </a:r>
          </a:p>
          <a:p>
            <a:r>
              <a:rPr lang="en-US" sz="2400" dirty="0"/>
              <a:t>Joint: Left Hip</a:t>
            </a:r>
          </a:p>
          <a:p>
            <a:r>
              <a:rPr lang="en-US" sz="2400" dirty="0"/>
              <a:t>Motion: Walking</a:t>
            </a:r>
          </a:p>
          <a:p>
            <a:endParaRPr lang="en-CA" sz="2400" dirty="0"/>
          </a:p>
        </p:txBody>
      </p:sp>
      <p:pic>
        <p:nvPicPr>
          <p:cNvPr id="8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CDE0094A-F676-9620-E9AA-853C3592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6" r="9066"/>
          <a:stretch/>
        </p:blipFill>
        <p:spPr>
          <a:xfrm>
            <a:off x="629281" y="3255725"/>
            <a:ext cx="3205152" cy="34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C01E-6433-2657-3F6E-DC72E785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Segmentation</a:t>
            </a:r>
          </a:p>
        </p:txBody>
      </p:sp>
      <p:pic>
        <p:nvPicPr>
          <p:cNvPr id="5" name="Content Placeholder 4" descr="A graph showing a graph&#10;&#10;AI-generated content may be incorrect.">
            <a:extLst>
              <a:ext uri="{FF2B5EF4-FFF2-40B4-BE49-F238E27FC236}">
                <a16:creationId xmlns:a16="http://schemas.microsoft.com/office/drawing/2014/main" id="{F1B71948-0ED8-5567-6AE9-1B6C7E0E3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24" y="194231"/>
            <a:ext cx="6606339" cy="2605216"/>
          </a:xfrm>
        </p:spPr>
      </p:pic>
      <p:pic>
        <p:nvPicPr>
          <p:cNvPr id="7" name="Picture 6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B6853901-2999-F5C8-AB83-7ECF8531A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68" y="2799447"/>
            <a:ext cx="5540142" cy="36934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B1E75-88FA-37F3-E218-6878FCA2EB10}"/>
              </a:ext>
            </a:extLst>
          </p:cNvPr>
          <p:cNvSpPr txBox="1">
            <a:spLocks/>
          </p:cNvSpPr>
          <p:nvPr/>
        </p:nvSpPr>
        <p:spPr>
          <a:xfrm>
            <a:off x="746759" y="1690688"/>
            <a:ext cx="4728065" cy="4390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0" i="0" u="none" strike="noStrike" baseline="0" dirty="0">
                <a:latin typeface="AdvOT1fb39b25"/>
              </a:rPr>
              <a:t>Partition sequences into segments in time</a:t>
            </a:r>
          </a:p>
          <a:p>
            <a:pPr algn="l"/>
            <a:r>
              <a:rPr lang="en-US" sz="2400" b="0" i="0" u="none" strike="noStrike" baseline="0" dirty="0">
                <a:latin typeface="AdvOT1fb39b25"/>
              </a:rPr>
              <a:t>Boundaries: minima of summed speed of the wrist and foot markers limited to a min distance of 160 </a:t>
            </a:r>
            <a:r>
              <a:rPr lang="en-US" sz="2400" b="0" i="0" u="none" strike="noStrike" baseline="0" dirty="0" err="1">
                <a:latin typeface="AdvOT1fb39b25"/>
              </a:rPr>
              <a:t>ms</a:t>
            </a:r>
            <a:r>
              <a:rPr lang="en-US" sz="2400" b="0" i="0" u="none" strike="noStrike" baseline="0" dirty="0">
                <a:latin typeface="AdvOT1fb39b25"/>
              </a:rPr>
              <a:t> (19 frames)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288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23E1BF-BA72-E6DF-CF46-51F4DB780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2126-9197-2CE6-E9A1-3D8D87F7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Segmentation</a:t>
            </a:r>
          </a:p>
        </p:txBody>
      </p:sp>
      <p:pic>
        <p:nvPicPr>
          <p:cNvPr id="5" name="Content Placeholder 4" descr="A graph showing a graph&#10;&#10;AI-generated content may be incorrect.">
            <a:extLst>
              <a:ext uri="{FF2B5EF4-FFF2-40B4-BE49-F238E27FC236}">
                <a16:creationId xmlns:a16="http://schemas.microsoft.com/office/drawing/2014/main" id="{B8F39EE4-EA0D-0189-792E-B4A15226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11" y="483521"/>
            <a:ext cx="5963651" cy="2385460"/>
          </a:xfrm>
        </p:spPr>
      </p:pic>
      <p:pic>
        <p:nvPicPr>
          <p:cNvPr id="7" name="Picture 6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F554944D-09F9-DA73-3790-773943E6A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91469"/>
            <a:ext cx="5031204" cy="3354136"/>
          </a:xfrm>
          <a:prstGeom prst="rect">
            <a:avLst/>
          </a:prstGeom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4BB9109-1D7B-828E-6D89-9D841A01B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0343"/>
            <a:ext cx="5031204" cy="33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9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AD88-2EE2-EF5C-C6F4-EA498A08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A2E3-471C-17D3-438C-87EA2BFE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TMP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9F1B7-C44C-0D1D-2002-CF2849D8D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759" y="1690688"/>
                <a:ext cx="10770789" cy="439007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Movement is represented as a weighted sum of 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sz="2400" dirty="0"/>
                  <a:t> in temporal dimension  </a:t>
                </a:r>
              </a:p>
              <a:p>
                <a:endParaRPr lang="en-US" sz="2400" dirty="0"/>
              </a:p>
              <a:p>
                <a:endParaRPr lang="en-US" dirty="0"/>
              </a:p>
              <a:p>
                <a:r>
                  <a:rPr lang="en-US" sz="2400" dirty="0"/>
                  <a:t>Gaussian prior on the weights :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400" dirty="0"/>
                  <a:t>=1</a:t>
                </a:r>
              </a:p>
              <a:p>
                <a:r>
                  <a:rPr lang="en-US" sz="2400" dirty="0"/>
                  <a:t>Gaussian Process priors on primitives: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𝑀𝑃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(0,Ʃ)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CA" sz="2400" dirty="0"/>
                  <a:t>with an RBF kernel</a:t>
                </a:r>
              </a:p>
              <a:p>
                <a:pPr algn="l"/>
                <a:r>
                  <a:rPr lang="en-US" sz="2400" b="0" i="0" u="none" strike="noStrike" baseline="0" dirty="0">
                    <a:latin typeface="AdvOT1fb39b25"/>
                  </a:rPr>
                  <a:t>The data were decomposed via PCA to initialize </a:t>
                </a:r>
                <a:r>
                  <a:rPr lang="en-CA" sz="2400" b="0" i="0" u="none" strike="noStrike" baseline="0" dirty="0">
                    <a:latin typeface="AdvOT1fb39b25"/>
                  </a:rPr>
                  <a:t>the </a:t>
                </a:r>
                <a:r>
                  <a:rPr lang="en-CA" sz="2400" b="0" i="0" u="none" strike="noStrike" baseline="0" dirty="0">
                    <a:latin typeface="AdvOT06032ccd.I"/>
                  </a:rPr>
                  <a:t>MP </a:t>
                </a:r>
                <a:r>
                  <a:rPr lang="en-CA" sz="2400" b="0" i="0" u="none" strike="noStrike" baseline="0" dirty="0">
                    <a:latin typeface="AdvOT1fb39b25"/>
                  </a:rPr>
                  <a:t>and </a:t>
                </a:r>
                <a:r>
                  <a:rPr lang="en-CA" sz="2400" b="0" i="0" u="none" strike="noStrike" baseline="0" dirty="0">
                    <a:latin typeface="AdvOT06032ccd.I"/>
                  </a:rPr>
                  <a:t>W</a:t>
                </a:r>
                <a:r>
                  <a:rPr lang="en-CA" sz="2400" b="0" i="0" u="none" strike="noStrike" baseline="0" dirty="0">
                    <a:latin typeface="AdvOT1fb39b25"/>
                  </a:rPr>
                  <a:t>.</a:t>
                </a:r>
              </a:p>
              <a:p>
                <a:pPr algn="l"/>
                <a:r>
                  <a:rPr lang="en-CA" sz="2400" b="0" i="0" u="none" strike="noStrike" baseline="0" dirty="0">
                    <a:latin typeface="AdvOT1fb39b25"/>
                  </a:rPr>
                  <a:t>Then they </a:t>
                </a:r>
                <a:r>
                  <a:rPr lang="en-US" sz="2400" b="0" i="0" u="none" strike="noStrike" baseline="0" dirty="0">
                    <a:latin typeface="AdvOT1fb39b25"/>
                  </a:rPr>
                  <a:t>were optimized jointly with maximum-a-posteriori inference</a:t>
                </a:r>
              </a:p>
              <a:p>
                <a:pPr algn="l"/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9F1B7-C44C-0D1D-2002-CF2849D8D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759" y="1690688"/>
                <a:ext cx="10770789" cy="4390072"/>
              </a:xfrm>
              <a:blipFill>
                <a:blip r:embed="rId3"/>
                <a:stretch>
                  <a:fillRect l="-736" t="-18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DEBF927-8B4B-4BE9-B07B-AF4F09EF85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034"/>
          <a:stretch/>
        </p:blipFill>
        <p:spPr>
          <a:xfrm>
            <a:off x="3842795" y="2244192"/>
            <a:ext cx="3658477" cy="735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6D423F-F296-823A-C851-0784A838D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79" y="5322434"/>
            <a:ext cx="6382641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681</Words>
  <Application>Microsoft Office PowerPoint</Application>
  <PresentationFormat>Widescreen</PresentationFormat>
  <Paragraphs>111</Paragraphs>
  <Slides>25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AdvOT06032ccd.I</vt:lpstr>
      <vt:lpstr>AdvOT1fb39b25</vt:lpstr>
      <vt:lpstr>-apple-system</vt:lpstr>
      <vt:lpstr>Aptos</vt:lpstr>
      <vt:lpstr>Aptos Display</vt:lpstr>
      <vt:lpstr>Arial</vt:lpstr>
      <vt:lpstr>Cambria Math</vt:lpstr>
      <vt:lpstr>Courier New</vt:lpstr>
      <vt:lpstr>Wingdings</vt:lpstr>
      <vt:lpstr>Office Theme</vt:lpstr>
      <vt:lpstr> Movement Primitive Analysis for Movement Recognition A Neuro-AI Pipeline Using Markerless Motion Capture</vt:lpstr>
      <vt:lpstr>Movement Recognition</vt:lpstr>
      <vt:lpstr>Process</vt:lpstr>
      <vt:lpstr>Data Processing</vt:lpstr>
      <vt:lpstr>PowerPoint Presentation</vt:lpstr>
      <vt:lpstr>PowerPoint Presentation</vt:lpstr>
      <vt:lpstr>Data Segmentation</vt:lpstr>
      <vt:lpstr>Data Segmentation</vt:lpstr>
      <vt:lpstr>TMP model</vt:lpstr>
      <vt:lpstr>TMP model</vt:lpstr>
      <vt:lpstr>Training </vt:lpstr>
      <vt:lpstr>Achievements</vt:lpstr>
      <vt:lpstr>PowerPoint Presentation</vt:lpstr>
      <vt:lpstr>PowerPoint Presentation</vt:lpstr>
      <vt:lpstr>MP visualization</vt:lpstr>
      <vt:lpstr>Weights distribution</vt:lpstr>
      <vt:lpstr>PowerPoint Presentation</vt:lpstr>
      <vt:lpstr>PowerPoint Presentation</vt:lpstr>
      <vt:lpstr>MP visualization</vt:lpstr>
      <vt:lpstr>Weights distribution</vt:lpstr>
      <vt:lpstr>PowerPoint Presentation</vt:lpstr>
      <vt:lpstr>PowerPoint Presentation</vt:lpstr>
      <vt:lpstr>MP visualization</vt:lpstr>
      <vt:lpstr>Weights distribution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Arefeh Farahmandi Najaf Abadi</dc:creator>
  <cp:lastModifiedBy>Arefeh Farahmandi Najaf Abadi</cp:lastModifiedBy>
  <cp:revision>65</cp:revision>
  <dcterms:created xsi:type="dcterms:W3CDTF">2025-01-30T17:56:22Z</dcterms:created>
  <dcterms:modified xsi:type="dcterms:W3CDTF">2025-04-14T19:24:16Z</dcterms:modified>
</cp:coreProperties>
</file>